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837C4-C917-457A-BF27-83FFF44C4E5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ita\Desktop\Вика английский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80010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Деятельностный подход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обучении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иностранному языку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643314"/>
            <a:ext cx="61427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Концевая Виктория Ивановна,</a:t>
            </a:r>
          </a:p>
          <a:p>
            <a:r>
              <a:rPr lang="ru-RU" sz="2400" dirty="0" smtClean="0"/>
              <a:t>учитель английского языка</a:t>
            </a:r>
          </a:p>
          <a:p>
            <a:r>
              <a:rPr lang="ru-RU" sz="2400" dirty="0" smtClean="0"/>
              <a:t>МБОУ «СОШ №31» поселка Краснобродского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3108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500034" y="1214422"/>
            <a:ext cx="6858048" cy="3972010"/>
            <a:chOff x="428596" y="500042"/>
            <a:chExt cx="6858048" cy="397201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428596" y="500042"/>
              <a:ext cx="6858048" cy="3972010"/>
              <a:chOff x="428596" y="500042"/>
              <a:chExt cx="6858048" cy="397201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28596" y="500042"/>
                <a:ext cx="6858048" cy="707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/>
                  <a:t>Развитие иноязычной коммуникативной  </a:t>
                </a:r>
                <a:r>
                  <a:rPr lang="ru-RU" sz="2000" b="1" dirty="0"/>
                  <a:t>компетенции </a:t>
                </a:r>
                <a:r>
                  <a:rPr lang="ru-RU" sz="2000" dirty="0"/>
                  <a:t>ученика в единстве всех её составляющих </a:t>
                </a:r>
                <a:endParaRPr lang="ru-RU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928662" y="1643050"/>
                <a:ext cx="2071702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языковой</a:t>
                </a:r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928662" y="2285992"/>
                <a:ext cx="2214578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речевой</a:t>
                </a:r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928662" y="2928934"/>
                <a:ext cx="2214578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r>
                  <a:rPr lang="ru-RU" sz="2000" dirty="0" err="1" smtClean="0"/>
                  <a:t>социокультурной</a:t>
                </a:r>
                <a:endParaRPr lang="ru-RU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928662" y="3500438"/>
                <a:ext cx="2214578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компенсаторной</a:t>
                </a:r>
                <a:endParaRPr lang="ru-RU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928662" y="4071942"/>
                <a:ext cx="2928958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учебно-познавательной</a:t>
                </a:r>
                <a:endParaRPr lang="ru-RU" dirty="0"/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-928726" y="2714620"/>
              <a:ext cx="300039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71472" y="1785926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71472" y="242886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71472" y="314324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71472" y="3714752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71472" y="421481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06" name="Picture 2" descr="http://gigabaza.ru/images/58/115517/m4a0e1c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2286016" cy="984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исунок1"/>
          <p:cNvPicPr>
            <a:picLocks noChangeAspect="1" noChangeArrowheads="1"/>
          </p:cNvPicPr>
          <p:nvPr/>
        </p:nvPicPr>
        <p:blipFill>
          <a:blip r:embed="rId3"/>
          <a:srcRect l="18745" t="9991" r="20258" b="6630"/>
          <a:stretch>
            <a:fillRect/>
          </a:stretch>
        </p:blipFill>
        <p:spPr bwMode="auto">
          <a:xfrm>
            <a:off x="1857356" y="928670"/>
            <a:ext cx="5532461" cy="568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14282" y="357166"/>
            <a:ext cx="85725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/>
              <a:t>Организация обучения на деятельностной основе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14348" y="1357298"/>
            <a:ext cx="7286676" cy="2860358"/>
          </a:xfrm>
          <a:prstGeom prst="roundRect">
            <a:avLst/>
          </a:prstGeom>
          <a:solidFill>
            <a:srgbClr val="FEECDE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985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речевая направленность обучения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985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интеграция всех видов речевой деятельности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985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автономия обучающихся в творческом задании, в выборе содержания и языковых форм, реализация субъектной позиции в учении;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985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дифференцированный и индивидуальный подход в обучении иностранному языку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985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активизация речемыслительной деятельности обучающихся при сохранении и поощрении мотивации учения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715436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698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принципы сознательно-коммуникативного деятельностного подхода в обучении иностранному языку: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4429132"/>
            <a:ext cx="5857916" cy="1634490"/>
          </a:xfrm>
          <a:prstGeom prst="roundRect">
            <a:avLst/>
          </a:prstGeom>
          <a:solidFill>
            <a:srgbClr val="FEEC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того, чтобы правильно организовать учебную деятельность обучающихся, учитель должен учитывать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стороны  деятельности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согласно психологической теории: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мотивационную, целевую и исполнительскую.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14348" y="1428736"/>
            <a:ext cx="5643602" cy="4120277"/>
          </a:xfrm>
          <a:prstGeom prst="roundRect">
            <a:avLst/>
          </a:prstGeom>
          <a:solidFill>
            <a:srgbClr val="FEECDE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2913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/>
              <a:t>в мотивации обучающихся к </a:t>
            </a:r>
            <a:r>
              <a:rPr lang="ru-RU" sz="2400" dirty="0" smtClean="0"/>
              <a:t>учению; </a:t>
            </a:r>
          </a:p>
          <a:p>
            <a:pPr lvl="0" indent="442913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/>
              <a:t>в постановке перед обучающимися значимых для них целей; </a:t>
            </a:r>
            <a:endParaRPr lang="ru-RU" sz="2400" dirty="0" smtClean="0"/>
          </a:p>
          <a:p>
            <a:pPr lvl="0" indent="442913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/>
              <a:t>в показе приёмов  использования знаний в речевой деятельности и обеспечении  творческого характера деятельности в сотрудничестве.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715436" cy="10556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698500" algn="l"/>
              </a:tabLst>
            </a:pPr>
            <a:r>
              <a:rPr lang="ru-RU" sz="2800" b="1" dirty="0" smtClean="0"/>
              <a:t>Роль </a:t>
            </a:r>
            <a:r>
              <a:rPr lang="ru-RU" sz="2800" b="1" dirty="0"/>
              <a:t>учителя при </a:t>
            </a:r>
            <a:r>
              <a:rPr lang="ru-RU" sz="2800" b="1" dirty="0" err="1"/>
              <a:t>деятельностном</a:t>
            </a:r>
            <a:r>
              <a:rPr lang="ru-RU" sz="2800" b="1" dirty="0"/>
              <a:t> подходе в обучении иностранному языку заключается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85786" y="1142985"/>
            <a:ext cx="7358114" cy="2894409"/>
          </a:xfrm>
          <a:prstGeom prst="roundRect">
            <a:avLst/>
          </a:prstGeom>
          <a:solidFill>
            <a:srgbClr val="FEECDE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291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/>
              <a:t>технология развития критического мышления,</a:t>
            </a:r>
          </a:p>
          <a:p>
            <a:pPr indent="44291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/>
              <a:t> технология решения изобретательских задач, </a:t>
            </a:r>
          </a:p>
          <a:p>
            <a:pPr indent="44291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/>
              <a:t>технология обучения в сотрудничестве,</a:t>
            </a:r>
          </a:p>
          <a:p>
            <a:pPr indent="44291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/>
              <a:t> технология проектов, </a:t>
            </a:r>
          </a:p>
          <a:p>
            <a:pPr indent="44291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/>
              <a:t>технология педагогических или творческих мастерских.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214290"/>
            <a:ext cx="7000892" cy="578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Современные педагогические технологии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928670"/>
            <a:ext cx="5643602" cy="2928958"/>
          </a:xfrm>
          <a:prstGeom prst="roundRect">
            <a:avLst/>
          </a:prstGeom>
          <a:solidFill>
            <a:srgbClr val="FEECDE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/>
              <a:t>задание </a:t>
            </a:r>
            <a:r>
              <a:rPr lang="ru-RU" sz="2300" dirty="0"/>
              <a:t>как единое целое, </a:t>
            </a:r>
            <a:endParaRPr lang="ru-RU" sz="2300" dirty="0" smtClean="0"/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личная </a:t>
            </a:r>
            <a:r>
              <a:rPr lang="ru-RU" sz="2300" dirty="0"/>
              <a:t>ответственность, </a:t>
            </a:r>
            <a:endParaRPr lang="ru-RU" sz="2300" dirty="0" smtClean="0"/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потребность </a:t>
            </a:r>
            <a:r>
              <a:rPr lang="ru-RU" sz="2300" dirty="0"/>
              <a:t>в качественном выполнении своей </a:t>
            </a:r>
            <a:r>
              <a:rPr lang="ru-RU" sz="2300" dirty="0" smtClean="0"/>
              <a:t>части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помощь </a:t>
            </a:r>
            <a:r>
              <a:rPr lang="ru-RU" sz="2300" dirty="0"/>
              <a:t>друг </a:t>
            </a:r>
            <a:r>
              <a:rPr lang="ru-RU" sz="2300" dirty="0" smtClean="0"/>
              <a:t>другу 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повышении </a:t>
            </a:r>
            <a:r>
              <a:rPr lang="ru-RU" sz="2300" dirty="0"/>
              <a:t>эффективности группового взаимодействия.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214290"/>
            <a:ext cx="7000892" cy="578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Технологии обучения в сотрудничестве</a:t>
            </a:r>
            <a:endParaRPr lang="ru-RU" sz="2800" b="1" dirty="0" smtClean="0"/>
          </a:p>
        </p:txBody>
      </p:sp>
      <p:pic>
        <p:nvPicPr>
          <p:cNvPr id="8195" name="Picture 3" descr="C:\Documents and Settings\12\Рабочий стол\вика\reklaagent.gif"/>
          <p:cNvPicPr>
            <a:picLocks noChangeAspect="1" noChangeArrowheads="1"/>
          </p:cNvPicPr>
          <p:nvPr/>
        </p:nvPicPr>
        <p:blipFill>
          <a:blip r:embed="rId3"/>
          <a:srcRect l="5554" t="7056" r="11111" b="6980"/>
          <a:stretch>
            <a:fillRect/>
          </a:stretch>
        </p:blipFill>
        <p:spPr bwMode="auto">
          <a:xfrm>
            <a:off x="5214942" y="857232"/>
            <a:ext cx="2857520" cy="2095483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4786322"/>
            <a:ext cx="4071966" cy="1736646"/>
          </a:xfrm>
          <a:prstGeom prst="roundRect">
            <a:avLst/>
          </a:prstGeom>
          <a:solidFill>
            <a:srgbClr val="FEECDE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0363">
              <a:buFont typeface="Wingdings" pitchFamily="2" charset="2"/>
              <a:buChar char="ü"/>
            </a:pPr>
            <a:r>
              <a:rPr lang="en-US" sz="2400" dirty="0" smtClean="0"/>
              <a:t>Three-Step Interview, </a:t>
            </a:r>
            <a:endParaRPr lang="ru-RU" sz="2400" dirty="0" smtClean="0"/>
          </a:p>
          <a:p>
            <a:pPr indent="360363">
              <a:buFont typeface="Wingdings" pitchFamily="2" charset="2"/>
              <a:buChar char="ü"/>
            </a:pPr>
            <a:r>
              <a:rPr lang="en-US" sz="2400" dirty="0" smtClean="0"/>
              <a:t>Inside-Outside Circle, </a:t>
            </a:r>
            <a:endParaRPr lang="ru-RU" sz="2400" dirty="0" smtClean="0"/>
          </a:p>
          <a:p>
            <a:pPr indent="360363">
              <a:buFont typeface="Wingdings" pitchFamily="2" charset="2"/>
              <a:buChar char="ü"/>
            </a:pPr>
            <a:r>
              <a:rPr lang="en-US" sz="2400" dirty="0" smtClean="0"/>
              <a:t>Fact or Fiction, </a:t>
            </a:r>
            <a:endParaRPr lang="ru-RU" sz="2400" dirty="0" smtClean="0"/>
          </a:p>
          <a:p>
            <a:pPr indent="360363">
              <a:buFont typeface="Wingdings" pitchFamily="2" charset="2"/>
              <a:buChar char="ü"/>
            </a:pPr>
            <a:r>
              <a:rPr lang="en-US" sz="2400" dirty="0" smtClean="0"/>
              <a:t>Pairs Check.</a:t>
            </a:r>
            <a:endParaRPr lang="ru-RU" sz="23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00166" y="3929066"/>
            <a:ext cx="6007121" cy="5107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prstClr val="black"/>
                </a:solidFill>
              </a:rPr>
              <a:t>Приёмы группового взаимодействия </a:t>
            </a:r>
            <a:endParaRPr lang="ru-RU" i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714876" y="4786322"/>
            <a:ext cx="4071966" cy="1736646"/>
          </a:xfrm>
          <a:prstGeom prst="roundRect">
            <a:avLst/>
          </a:prstGeom>
          <a:solidFill>
            <a:srgbClr val="FEECDE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0363">
              <a:buFont typeface="Wingdings" pitchFamily="2" charset="2"/>
              <a:buChar char="ü"/>
            </a:pPr>
            <a:r>
              <a:rPr lang="en-US" sz="2400" dirty="0" smtClean="0"/>
              <a:t>Jigsaw, </a:t>
            </a:r>
            <a:endParaRPr lang="ru-RU" sz="2400" dirty="0" smtClean="0"/>
          </a:p>
          <a:p>
            <a:pPr indent="360363">
              <a:buFont typeface="Wingdings" pitchFamily="2" charset="2"/>
              <a:buChar char="ü"/>
            </a:pPr>
            <a:r>
              <a:rPr lang="en-US" sz="2400" dirty="0" smtClean="0"/>
              <a:t>Group Investigation, </a:t>
            </a:r>
            <a:endParaRPr lang="ru-RU" sz="2400" dirty="0" smtClean="0"/>
          </a:p>
          <a:p>
            <a:pPr indent="360363">
              <a:buFont typeface="Wingdings" pitchFamily="2" charset="2"/>
              <a:buChar char="ü"/>
            </a:pPr>
            <a:r>
              <a:rPr lang="en-US" sz="2400" dirty="0" smtClean="0"/>
              <a:t>Group Discussion, </a:t>
            </a:r>
            <a:endParaRPr lang="ru-RU" sz="2400" dirty="0" smtClean="0"/>
          </a:p>
          <a:p>
            <a:pPr indent="360363">
              <a:buFont typeface="Wingdings" pitchFamily="2" charset="2"/>
              <a:buChar char="ü"/>
            </a:pPr>
            <a:r>
              <a:rPr lang="en-US" sz="2400" dirty="0" smtClean="0"/>
              <a:t>Group Project </a:t>
            </a:r>
            <a:endParaRPr lang="ru-RU" sz="23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285984" y="4429132"/>
            <a:ext cx="142876" cy="35719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143636" y="4429132"/>
            <a:ext cx="142876" cy="35719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57224" y="1357298"/>
            <a:ext cx="7358114" cy="1736646"/>
          </a:xfrm>
          <a:prstGeom prst="roundRect">
            <a:avLst/>
          </a:prstGeom>
          <a:solidFill>
            <a:srgbClr val="FEECDE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/>
              <a:t>Проект </a:t>
            </a:r>
            <a:r>
              <a:rPr lang="ru-RU" sz="2400" dirty="0"/>
              <a:t>– это самостоятельно планируемая и реализуемая обучающимися работа, в которой речевое общение вплетено в интеллектуально-эмоциональный контекст другой деятельности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357166"/>
            <a:ext cx="7000892" cy="578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Технологии  проектов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57224" y="1643050"/>
            <a:ext cx="7358114" cy="2553891"/>
          </a:xfrm>
          <a:prstGeom prst="roundRect">
            <a:avLst/>
          </a:prstGeom>
          <a:solidFill>
            <a:srgbClr val="FEECDE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читель-мастер </a:t>
            </a:r>
            <a:r>
              <a:rPr lang="ru-RU" sz="2400" dirty="0"/>
              <a:t>делится секретами своего мастерства с обучающимися. Их взаимодействие происходит в проблемной ситуации, часто выдвигаемой самими школьниками как результат поиска и выбора оптимального пути познания социального опыта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285728"/>
            <a:ext cx="7000892" cy="10556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800" b="1" dirty="0"/>
              <a:t>Т</a:t>
            </a:r>
            <a:r>
              <a:rPr lang="ru-RU" sz="2800" b="1" dirty="0" smtClean="0"/>
              <a:t>ехнология педагогических или творческих мастерских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071546"/>
          <a:ext cx="8572561" cy="204941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32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Учебный год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Успеваемость (%)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Качество </a:t>
                      </a:r>
                      <a:r>
                        <a:rPr lang="ru-RU" sz="2400" b="1" dirty="0" smtClean="0"/>
                        <a:t>знаний (%) 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2012-2013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100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65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2013-2014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100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70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2014-2015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100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73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85786" y="142852"/>
            <a:ext cx="7358114" cy="578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Учебные достижения обучающихся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12\Рабочий стол\вика\грамоты\98645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636"/>
            <a:ext cx="2249725" cy="1591306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27" name="Picture 3" descr="C:\Documents and Settings\12\Рабочий стол\вика\грамоты\39193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571876"/>
            <a:ext cx="1780800" cy="252000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28" name="Picture 4" descr="C:\Documents and Settings\12\Рабочий стол\вика\грамоты\413062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571876"/>
            <a:ext cx="1816080" cy="252000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29" name="Picture 5" descr="C:\Documents and Settings\12\Рабочий стол\вика\грамоты\430758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286124"/>
            <a:ext cx="2286016" cy="1616976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30" name="Picture 6" descr="C:\Documents and Settings\12\Рабочий стол\вика\грамоты\458022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643314"/>
            <a:ext cx="1792560" cy="252000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857232"/>
            <a:ext cx="7000924" cy="29625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Опыт работы </a:t>
            </a:r>
            <a:r>
              <a:rPr lang="ru-RU" sz="2800" b="1" dirty="0" smtClean="0"/>
              <a:t>по реализации деятельностного подхода в обучении </a:t>
            </a:r>
            <a:r>
              <a:rPr lang="ru-RU" sz="2800" dirty="0" smtClean="0"/>
              <a:t>иностранному языку доказывает, что это </a:t>
            </a:r>
            <a:r>
              <a:rPr lang="ru-RU" sz="2800" b="1" dirty="0" smtClean="0"/>
              <a:t>эффективный способ формирования иноязычной коммуникативной компетенции обучающихся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4plebs.org/boards/pol/image/1413/98/14139832446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76" y="-4143428"/>
            <a:ext cx="3882091" cy="3000199"/>
          </a:xfrm>
          <a:prstGeom prst="rect">
            <a:avLst/>
          </a:prstGeom>
          <a:noFill/>
        </p:spPr>
      </p:pic>
      <p:pic>
        <p:nvPicPr>
          <p:cNvPr id="2054" name="Picture 6" descr="http://m.fan-lang.ru/images/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214422"/>
            <a:ext cx="6782748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428868"/>
            <a:ext cx="5072098" cy="578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Приглашаю к сотрудничеству!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794" y="3500438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kontsevaya.vika@yandex.ru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4plebs.org/boards/pol/image/1413/98/14139832446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76" y="-4143428"/>
            <a:ext cx="3882091" cy="30001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928934"/>
            <a:ext cx="5977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Цель обучения иностранному языку: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3500438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развитие коммуникативной компетенции, позволяющей качественно и эффективно участвовать в жизни мирового сообщества</a:t>
            </a:r>
          </a:p>
        </p:txBody>
      </p:sp>
      <p:pic>
        <p:nvPicPr>
          <p:cNvPr id="15362" name="Picture 2" descr="http://643b685d57744d2aeacb-cfcf445e87361a9771f326a871a1e46a.r22.cf2.rackcdn.com/styles/medium/public/field/image/2010/06/97139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00042"/>
            <a:ext cx="3359779" cy="2240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143504" y="285728"/>
            <a:ext cx="3714776" cy="29289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285728"/>
            <a:ext cx="4714908" cy="371477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2052" name="Picture 4" descr="http://img.4plebs.org/boards/pol/image/1413/98/14139832446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58676" y="-4143428"/>
            <a:ext cx="3882091" cy="3000199"/>
          </a:xfrm>
          <a:prstGeom prst="rect">
            <a:avLst/>
          </a:prstGeom>
          <a:noFill/>
        </p:spPr>
      </p:pic>
      <p:pic>
        <p:nvPicPr>
          <p:cNvPr id="16386" name="Picture 2" descr="http://lit.1september.ru/2006/21/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928670"/>
            <a:ext cx="1857388" cy="2555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http://www.rulex.ru/rpg/WebPict/fullpic/0145-1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928670"/>
            <a:ext cx="1785950" cy="2676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57488" y="3571876"/>
            <a:ext cx="163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Л.С. </a:t>
            </a:r>
            <a:r>
              <a:rPr lang="ru-RU" dirty="0" err="1" smtClean="0"/>
              <a:t>Выготский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3214686"/>
            <a:ext cx="18321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С.Л. Рубинштейн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42860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Теория деятельностного подхода</a:t>
            </a:r>
            <a:endParaRPr lang="ru-RU" b="1" dirty="0"/>
          </a:p>
        </p:txBody>
      </p:sp>
      <p:pic>
        <p:nvPicPr>
          <p:cNvPr id="16390" name="Picture 6" descr="http://school2-amursk.ucoz.ru/zanko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500042"/>
            <a:ext cx="1600200" cy="2181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357818" y="2786058"/>
            <a:ext cx="1298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Л.В. </a:t>
            </a:r>
            <a:r>
              <a:rPr lang="ru-RU" dirty="0" err="1" smtClean="0"/>
              <a:t>Занков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43768" y="785794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Знания, как средство развития личностных качеств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14942" y="3500438"/>
            <a:ext cx="3643306" cy="30718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16392" name="Picture 8" descr="http://xn--42-6kclvec3aj7p.xn--p1ai/upload/medialibrary/a14/a14c0aa56c655bb29e5310fd90670f9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3643314"/>
            <a:ext cx="2443900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429256" y="5715016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Учащиеся выступают как субъект собственной деятельности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15074" y="5357826"/>
            <a:ext cx="2500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В.В. </a:t>
            </a:r>
            <a:r>
              <a:rPr lang="ru-RU" dirty="0" err="1" smtClean="0"/>
              <a:t>Выготский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85720" y="4500570"/>
            <a:ext cx="4786347" cy="13280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…  Потребность у школьников в осуществлении творческого преобразования учебного материала с целью овладения новыми знаниями…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8" grpId="0"/>
      <p:bldP spid="9" grpId="0" animBg="1"/>
      <p:bldP spid="10" grpId="0"/>
      <p:bldP spid="12" grpId="0"/>
      <p:bldP spid="13" grpId="0"/>
      <p:bldP spid="16" grpId="0" animBg="1"/>
      <p:bldP spid="18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4plebs.org/boards/pol/image/1413/98/14139832446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76" y="-4143428"/>
            <a:ext cx="3882091" cy="300019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928662" y="357166"/>
            <a:ext cx="738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«Учение через деятельность» (Д. </a:t>
            </a:r>
            <a:r>
              <a:rPr lang="ru-RU" sz="3200" i="1" dirty="0" err="1" smtClean="0"/>
              <a:t>Дьюи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pic>
        <p:nvPicPr>
          <p:cNvPr id="17412" name="Picture 4" descr="Рисунокё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000108"/>
            <a:ext cx="8108619" cy="557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285860"/>
            <a:ext cx="7143800" cy="17366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400" b="1" dirty="0"/>
              <a:t>Деятельностный подход  </a:t>
            </a:r>
            <a:r>
              <a:rPr lang="ru-RU" sz="2400" dirty="0"/>
              <a:t>–  это метод обучения, при котором ребенок не получает знания в готовом виде, а добывает их сам в процессе собственной учебно-познавательной деятельности</a:t>
            </a:r>
            <a:r>
              <a:rPr lang="ru-RU" sz="2400" i="1" dirty="0"/>
              <a:t>.</a:t>
            </a:r>
            <a:r>
              <a:rPr lang="ru-RU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678" y="3929066"/>
            <a:ext cx="5286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>
              <a:buFont typeface="Wingdings" pitchFamily="2" charset="2"/>
              <a:buChar char="ü"/>
            </a:pPr>
            <a:r>
              <a:rPr lang="ru-RU" dirty="0" smtClean="0"/>
              <a:t>Система, нацеленная на результат</a:t>
            </a:r>
          </a:p>
          <a:p>
            <a:pPr indent="452438">
              <a:buFont typeface="Wingdings" pitchFamily="2" charset="2"/>
              <a:buChar char="ü"/>
            </a:pPr>
            <a:r>
              <a:rPr lang="ru-RU" dirty="0" smtClean="0"/>
              <a:t>Обратная связь</a:t>
            </a:r>
          </a:p>
          <a:p>
            <a:pPr indent="452438">
              <a:buFont typeface="Wingdings" pitchFamily="2" charset="2"/>
              <a:buChar char="ü"/>
            </a:pPr>
            <a:r>
              <a:rPr lang="ru-RU" dirty="0" smtClean="0"/>
              <a:t>Учет психолого-возрастных и индивидуальных   </a:t>
            </a:r>
          </a:p>
          <a:p>
            <a:pPr indent="452438"/>
            <a:r>
              <a:rPr lang="ru-RU" dirty="0" smtClean="0"/>
              <a:t>особенностей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14348" y="357166"/>
            <a:ext cx="7572396" cy="4426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Деятельностный компонент содержания 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 descr="Рисунок3"/>
          <p:cNvPicPr>
            <a:picLocks noChangeAspect="1" noChangeArrowheads="1"/>
          </p:cNvPicPr>
          <p:nvPr/>
        </p:nvPicPr>
        <p:blipFill>
          <a:blip r:embed="rId3"/>
          <a:srcRect t="4883" b="5548"/>
          <a:stretch>
            <a:fillRect/>
          </a:stretch>
        </p:blipFill>
        <p:spPr bwMode="auto">
          <a:xfrm>
            <a:off x="357158" y="1142984"/>
            <a:ext cx="8491203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714356"/>
            <a:ext cx="558390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3600" b="1" dirty="0" smtClean="0"/>
              <a:t>Коммуникативный </a:t>
            </a:r>
            <a:r>
              <a:rPr lang="ru-RU" sz="3600" b="1" dirty="0"/>
              <a:t>подход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000240"/>
            <a:ext cx="792961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</a:t>
            </a:r>
            <a:r>
              <a:rPr lang="ru-RU" sz="2000" b="1" dirty="0" smtClean="0"/>
              <a:t>ознательно-коммуникативный</a:t>
            </a:r>
            <a:r>
              <a:rPr lang="ru-RU" b="1" dirty="0" smtClean="0"/>
              <a:t> </a:t>
            </a:r>
            <a:r>
              <a:rPr lang="ru-RU" b="1" dirty="0" err="1" smtClean="0"/>
              <a:t>системно-деятельностный</a:t>
            </a:r>
            <a:r>
              <a:rPr lang="ru-RU" b="1" dirty="0" smtClean="0"/>
              <a:t>  подход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4287042" y="1642256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287836" y="2570156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15142" y="2856702"/>
            <a:ext cx="792961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Способ </a:t>
            </a:r>
            <a:r>
              <a:rPr lang="ru-RU" b="1" dirty="0"/>
              <a:t>обучения, при котором осуществляется упорядоченное, систематизированное обучение иностранному языку как средству общения в условиях моделируемой на уроках речевой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488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rita</dc:creator>
  <cp:lastModifiedBy>31 Школа</cp:lastModifiedBy>
  <cp:revision>58</cp:revision>
  <dcterms:created xsi:type="dcterms:W3CDTF">2015-12-23T15:17:11Z</dcterms:created>
  <dcterms:modified xsi:type="dcterms:W3CDTF">2022-10-31T15:53:57Z</dcterms:modified>
</cp:coreProperties>
</file>