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8" r:id="rId4"/>
    <p:sldId id="279" r:id="rId5"/>
    <p:sldId id="280" r:id="rId6"/>
    <p:sldId id="281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0C2A"/>
    <a:srgbClr val="5F2B51"/>
    <a:srgbClr val="C3B5D3"/>
    <a:srgbClr val="FEEC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37C4-C917-457A-BF27-83FFF44C4E5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BC4F-B5A5-4669-99C6-F9ED2C1D5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Kp1J9wtVzrE7u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ita\Desktop\Вика английский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0010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Формирование читательской грамотности на уроках английского языка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643314"/>
            <a:ext cx="6211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Концевая Виктория Ивановна,</a:t>
            </a:r>
          </a:p>
          <a:p>
            <a:r>
              <a:rPr lang="ru-RU" sz="2400" dirty="0" smtClean="0"/>
              <a:t>учитель английского языка</a:t>
            </a:r>
          </a:p>
          <a:p>
            <a:r>
              <a:rPr lang="ru-RU" sz="2400" dirty="0" smtClean="0"/>
              <a:t>МБОУ «СОШ № 31» поселка Краснобродского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85728"/>
            <a:ext cx="735516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Основные этапы </a:t>
            </a:r>
            <a:r>
              <a:rPr lang="ru-RU" b="1" dirty="0"/>
              <a:t>работы с </a:t>
            </a:r>
            <a:r>
              <a:rPr lang="ru-RU" b="1" dirty="0" smtClean="0"/>
              <a:t>текстом: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1.	</a:t>
            </a:r>
            <a:r>
              <a:rPr lang="ru-RU" dirty="0" err="1" smtClean="0"/>
              <a:t>Предтекстовый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Pre-reading</a:t>
            </a:r>
            <a:r>
              <a:rPr lang="ru-RU" dirty="0" smtClean="0"/>
              <a:t>)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	Текстовый (</a:t>
            </a:r>
            <a:r>
              <a:rPr lang="ru-RU" dirty="0" err="1"/>
              <a:t>While-reading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3.	</a:t>
            </a:r>
            <a:r>
              <a:rPr lang="ru-RU" dirty="0" err="1"/>
              <a:t>Послетекстовый</a:t>
            </a:r>
            <a:r>
              <a:rPr lang="ru-RU" dirty="0"/>
              <a:t> (</a:t>
            </a:r>
            <a:r>
              <a:rPr lang="ru-RU" dirty="0" err="1"/>
              <a:t>Post-reading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645024"/>
            <a:ext cx="3451607" cy="2856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8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3429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b="1" dirty="0" smtClean="0"/>
              <a:t>Задачи </a:t>
            </a:r>
            <a:r>
              <a:rPr lang="ru-RU" b="1" dirty="0" err="1"/>
              <a:t>предтекстового</a:t>
            </a:r>
            <a:r>
              <a:rPr lang="ru-RU" b="1" dirty="0"/>
              <a:t> (</a:t>
            </a:r>
            <a:r>
              <a:rPr lang="ru-RU" b="1" dirty="0" err="1"/>
              <a:t>Pre-reading</a:t>
            </a:r>
            <a:r>
              <a:rPr lang="ru-RU" b="1" dirty="0"/>
              <a:t>) </a:t>
            </a:r>
            <a:r>
              <a:rPr lang="ru-RU" b="1" dirty="0" smtClean="0"/>
              <a:t>этапа: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●	создание мотива чтения;</a:t>
            </a:r>
          </a:p>
          <a:p>
            <a:pPr marL="0" indent="0" algn="just">
              <a:buNone/>
            </a:pPr>
            <a:r>
              <a:rPr lang="ru-RU" dirty="0"/>
              <a:t>●	развитие умения прогнозирования;</a:t>
            </a:r>
          </a:p>
          <a:p>
            <a:pPr marL="0" indent="0" algn="just">
              <a:buNone/>
            </a:pPr>
            <a:r>
              <a:rPr lang="ru-RU" dirty="0"/>
              <a:t>●	активизация фоновых знаний и снятие языковых трудностей.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88974"/>
            <a:ext cx="3707904" cy="3169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9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126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800" b="1" dirty="0" smtClean="0"/>
              <a:t>Задания </a:t>
            </a:r>
            <a:r>
              <a:rPr lang="ru-RU" sz="2800" b="1" dirty="0" err="1" smtClean="0"/>
              <a:t>предтекстового</a:t>
            </a:r>
            <a:r>
              <a:rPr lang="ru-RU" sz="2800" b="1" dirty="0" smtClean="0"/>
              <a:t> этапа: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1.	</a:t>
            </a:r>
            <a:r>
              <a:rPr lang="ru-RU" sz="2800" b="1" dirty="0"/>
              <a:t>Упражнения на соотнесение слова с темой:</a:t>
            </a:r>
          </a:p>
          <a:p>
            <a:pPr marL="0" indent="0" algn="just">
              <a:buNone/>
            </a:pPr>
            <a:r>
              <a:rPr lang="ru-RU" sz="2800" dirty="0"/>
              <a:t>- Заполните пропуски в предложении одним из указанных слов;</a:t>
            </a:r>
          </a:p>
          <a:p>
            <a:pPr marL="0" indent="0" algn="just">
              <a:buNone/>
            </a:pPr>
            <a:r>
              <a:rPr lang="ru-RU" sz="2800" dirty="0"/>
              <a:t>- Найдите и замените слова в предложении, которые не подходят по смыслу;</a:t>
            </a:r>
          </a:p>
          <a:p>
            <a:pPr marL="0" indent="0" algn="just">
              <a:buNone/>
            </a:pPr>
            <a:r>
              <a:rPr lang="ru-RU" sz="2800" dirty="0"/>
              <a:t>- В каждой группе слов найдите одно с наиболее общим значением;</a:t>
            </a:r>
          </a:p>
          <a:p>
            <a:pPr marL="0" indent="0" algn="just">
              <a:buNone/>
            </a:pPr>
            <a:r>
              <a:rPr lang="ru-RU" sz="2800" dirty="0"/>
              <a:t>- Каждой группе слов найдите одно, не принадлежащее по значению к этой группе;</a:t>
            </a:r>
          </a:p>
          <a:p>
            <a:pPr marL="0" indent="0" algn="just">
              <a:buNone/>
            </a:pPr>
            <a:r>
              <a:rPr lang="ru-RU" sz="2800" dirty="0"/>
              <a:t>- Назовите слово, с которым ассоциируются все слова данного тематического ряда.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652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5715040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 startAt="2"/>
            </a:pPr>
            <a:r>
              <a:rPr lang="ru-RU" sz="2400" b="1" dirty="0" smtClean="0"/>
              <a:t>Упражнения </a:t>
            </a:r>
            <a:r>
              <a:rPr lang="ru-RU" sz="2400" b="1" dirty="0"/>
              <a:t>на понимание лексико-тематической основы текста</a:t>
            </a:r>
            <a:r>
              <a:rPr lang="ru-RU" sz="2400" b="1" dirty="0" smtClean="0"/>
              <a:t>:</a:t>
            </a:r>
          </a:p>
          <a:p>
            <a:pPr marL="457200" indent="-457200" algn="just">
              <a:buNone/>
            </a:pPr>
            <a:endParaRPr lang="ru-RU" sz="2400" b="1" dirty="0"/>
          </a:p>
          <a:p>
            <a:pPr marL="0" indent="0" algn="just">
              <a:buNone/>
            </a:pPr>
            <a:r>
              <a:rPr lang="ru-RU" sz="2400" dirty="0"/>
              <a:t>- Прочитайте опорные слова и словосочетания текста и назовите его тему;</a:t>
            </a:r>
          </a:p>
          <a:p>
            <a:pPr marL="0" indent="0" algn="just">
              <a:buNone/>
            </a:pPr>
            <a:r>
              <a:rPr lang="ru-RU" sz="2400" dirty="0"/>
              <a:t>- Запишите ключевое слово заголовка и составьте схему, заполняя её ассоциациями;</a:t>
            </a:r>
          </a:p>
          <a:p>
            <a:pPr marL="0" indent="0" algn="just">
              <a:buNone/>
            </a:pPr>
            <a:r>
              <a:rPr lang="ru-RU" sz="2400" dirty="0"/>
              <a:t>- Взгляните на фотографию и выберите из списка слов те, которые подходят для описания ситуации, изображённой на ней;</a:t>
            </a:r>
          </a:p>
          <a:p>
            <a:pPr marL="0" indent="0" algn="just">
              <a:buNone/>
            </a:pPr>
            <a:r>
              <a:rPr lang="ru-RU" sz="2400" dirty="0"/>
              <a:t>- Ознакомьтесь с новыми словами и словосочетаниями (которые даны с переводом) и, не читая текст, скажите, о чём может идти в нём речь;</a:t>
            </a:r>
          </a:p>
          <a:p>
            <a:pPr marL="0" indent="0" algn="just">
              <a:buNone/>
            </a:pPr>
            <a:r>
              <a:rPr lang="ru-RU" sz="2400" dirty="0"/>
              <a:t>- Расположите слова и фразы, определяющие содержание текста, в последовательности происходящих событий</a:t>
            </a:r>
            <a:r>
              <a:rPr lang="ru-RU" sz="2400" dirty="0" smtClean="0"/>
              <a:t>.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369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85729"/>
            <a:ext cx="8229600" cy="385765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 startAt="3"/>
            </a:pPr>
            <a:r>
              <a:rPr lang="ru-RU" sz="2800" b="1" dirty="0" smtClean="0"/>
              <a:t>Упражнения </a:t>
            </a:r>
            <a:r>
              <a:rPr lang="ru-RU" sz="2800" b="1" dirty="0"/>
              <a:t>в работе с заглавием текста</a:t>
            </a:r>
            <a:r>
              <a:rPr lang="ru-RU" sz="2800" b="1" dirty="0" smtClean="0"/>
              <a:t>:</a:t>
            </a:r>
          </a:p>
          <a:p>
            <a:pPr marL="514350" indent="-514350" algn="just">
              <a:buNone/>
            </a:pPr>
            <a:endParaRPr lang="ru-RU" sz="2800" b="1" dirty="0"/>
          </a:p>
          <a:p>
            <a:pPr marL="0" indent="0" algn="just">
              <a:buNone/>
            </a:pPr>
            <a:r>
              <a:rPr lang="ru-RU" sz="2800" dirty="0"/>
              <a:t>- Прочитайте заглавие и скажите, о чём (о ком), по-вашему, мнению, будет идти речь в тексте;</a:t>
            </a:r>
          </a:p>
          <a:p>
            <a:pPr marL="0" indent="0" algn="just">
              <a:buNone/>
            </a:pPr>
            <a:r>
              <a:rPr lang="ru-RU" sz="2800" dirty="0"/>
              <a:t>- Переведите заглавие и ответьте на вопросы:</a:t>
            </a:r>
          </a:p>
          <a:p>
            <a:pPr marL="0" indent="0" algn="just">
              <a:buNone/>
            </a:pPr>
            <a:r>
              <a:rPr lang="ru-RU" sz="2800" dirty="0"/>
              <a:t>●	По какому слову заглавия можно определить, что речь идёт...?</a:t>
            </a:r>
          </a:p>
          <a:p>
            <a:pPr marL="0" indent="0" algn="just">
              <a:buNone/>
            </a:pPr>
            <a:r>
              <a:rPr lang="ru-RU" sz="2800" dirty="0"/>
              <a:t>●	Какое словосочетание наводит на мысль о том, что ...?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42893"/>
            <a:ext cx="2576696" cy="2928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44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9"/>
            <a:ext cx="8572560" cy="5286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4</a:t>
            </a:r>
            <a:r>
              <a:rPr lang="ru-RU" sz="2800" b="1" dirty="0"/>
              <a:t>.</a:t>
            </a:r>
            <a:r>
              <a:rPr lang="ru-RU" sz="2800" dirty="0"/>
              <a:t>	</a:t>
            </a:r>
            <a:r>
              <a:rPr lang="ru-RU" sz="2600" b="1" dirty="0"/>
              <a:t>Упражнение в </a:t>
            </a:r>
            <a:r>
              <a:rPr lang="ru-RU" sz="2600" b="1" dirty="0" smtClean="0"/>
              <a:t>опознавании интернационализмов</a:t>
            </a:r>
            <a:r>
              <a:rPr lang="ru-RU" sz="2600" b="1" dirty="0"/>
              <a:t>: 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- </a:t>
            </a:r>
            <a:r>
              <a:rPr lang="ru-RU" sz="2800" dirty="0"/>
              <a:t>Найдите во второй колонке перевод к каждому слову из первой (без словаря), опираясь на графический образ слов;</a:t>
            </a:r>
          </a:p>
          <a:p>
            <a:pPr marL="0" indent="0" algn="just">
              <a:buNone/>
            </a:pPr>
            <a:r>
              <a:rPr lang="ru-RU" sz="2800" dirty="0"/>
              <a:t>- Подчеркните в данных утверждениях интернациональные слова, определите их значение в родном языке и иностранном языках;</a:t>
            </a:r>
          </a:p>
          <a:p>
            <a:pPr marL="0" indent="0" algn="just">
              <a:buNone/>
            </a:pPr>
            <a:r>
              <a:rPr lang="ru-RU" sz="2800" dirty="0"/>
              <a:t>- Распределите весь список слов на две колонки: интернационализмы и «ложные </a:t>
            </a:r>
            <a:r>
              <a:rPr lang="ru-RU" sz="2800" dirty="0" smtClean="0"/>
              <a:t>- друзья </a:t>
            </a:r>
            <a:r>
              <a:rPr lang="ru-RU" sz="2800" dirty="0"/>
              <a:t>переводчика», предварительно прочитав следующие словосочетания.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472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3286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Текстовый </a:t>
            </a:r>
            <a:r>
              <a:rPr lang="ru-RU" b="1" dirty="0"/>
              <a:t>(</a:t>
            </a:r>
            <a:r>
              <a:rPr lang="ru-RU" b="1" dirty="0" err="1"/>
              <a:t>While-reading</a:t>
            </a:r>
            <a:r>
              <a:rPr lang="ru-RU" b="1" dirty="0"/>
              <a:t>) </a:t>
            </a:r>
            <a:r>
              <a:rPr lang="ru-RU" b="1" dirty="0" smtClean="0"/>
              <a:t>этап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н</a:t>
            </a:r>
            <a:r>
              <a:rPr lang="ru-RU" dirty="0" smtClean="0"/>
              <a:t>аправлен </a:t>
            </a:r>
            <a:r>
              <a:rPr lang="ru-RU" dirty="0"/>
              <a:t>на понимание текста и формирование его интерпретации у читающего, размышление во время чтения о том, что и как читает обучающийся и насколько хорошо понимает прочитанное</a:t>
            </a:r>
            <a:r>
              <a:rPr lang="ru-RU" dirty="0" smtClean="0"/>
              <a:t>.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861048"/>
            <a:ext cx="2915815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3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6126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/>
              <a:t>Задания текстового (</a:t>
            </a:r>
            <a:r>
              <a:rPr lang="en-US" sz="2600" b="1" dirty="0" smtClean="0"/>
              <a:t>While-reading</a:t>
            </a:r>
            <a:r>
              <a:rPr lang="en-US" sz="2600" b="1" dirty="0"/>
              <a:t>) </a:t>
            </a:r>
            <a:r>
              <a:rPr lang="ru-RU" sz="2600" b="1" dirty="0" smtClean="0"/>
              <a:t>этапа:</a:t>
            </a:r>
          </a:p>
          <a:p>
            <a:pPr marL="0" indent="0" algn="just">
              <a:buNone/>
            </a:pPr>
            <a:r>
              <a:rPr lang="ru-RU" sz="2600" dirty="0" smtClean="0"/>
              <a:t>- </a:t>
            </a:r>
            <a:r>
              <a:rPr lang="ru-RU" sz="2600" dirty="0"/>
              <a:t>найти ответы на предложенные вопросы;</a:t>
            </a:r>
          </a:p>
          <a:p>
            <a:pPr marL="0" indent="0" algn="just">
              <a:buNone/>
            </a:pPr>
            <a:r>
              <a:rPr lang="ru-RU" sz="2600" dirty="0"/>
              <a:t>- подтвердить правильность или ложность утверждений, либо выявить, что в тексте не упомянуто;</a:t>
            </a:r>
          </a:p>
          <a:p>
            <a:pPr marL="0" indent="0" algn="just">
              <a:buNone/>
            </a:pPr>
            <a:r>
              <a:rPr lang="ru-RU" sz="2600" dirty="0"/>
              <a:t>- составить предложения по порядку;</a:t>
            </a:r>
          </a:p>
          <a:p>
            <a:pPr marL="0" indent="0" algn="just">
              <a:buNone/>
            </a:pPr>
            <a:r>
              <a:rPr lang="ru-RU" sz="2600" dirty="0"/>
              <a:t>- найти соответствия;</a:t>
            </a:r>
          </a:p>
          <a:p>
            <a:pPr marL="0" indent="0" algn="just">
              <a:buNone/>
            </a:pPr>
            <a:r>
              <a:rPr lang="ru-RU" sz="2600" dirty="0"/>
              <a:t>- выполнить задание на множественный выбор;</a:t>
            </a:r>
          </a:p>
          <a:p>
            <a:pPr marL="0" indent="0" algn="just">
              <a:buNone/>
            </a:pPr>
            <a:r>
              <a:rPr lang="ru-RU" sz="2600" dirty="0"/>
              <a:t>- подобрать подходящий заголовок к каждому из абзацев;</a:t>
            </a:r>
          </a:p>
          <a:p>
            <a:pPr marL="0" indent="0" algn="just">
              <a:buNone/>
            </a:pPr>
            <a:r>
              <a:rPr lang="ru-RU" sz="2600" dirty="0"/>
              <a:t>- догадаться о значении слова или слов по контексту, какой из предложенных переводов слова наиболее точно отражает его значение в данном контексте;</a:t>
            </a:r>
          </a:p>
          <a:p>
            <a:pPr marL="0" indent="0" algn="just">
              <a:buNone/>
            </a:pPr>
            <a:r>
              <a:rPr lang="ru-RU" sz="2600" dirty="0"/>
              <a:t>- восполнить недостающую информацию;</a:t>
            </a:r>
          </a:p>
          <a:p>
            <a:pPr marL="0" indent="0" algn="just">
              <a:buNone/>
            </a:pPr>
            <a:r>
              <a:rPr lang="ru-RU" sz="2600" dirty="0"/>
              <a:t>- во время чтения текста </a:t>
            </a:r>
            <a:r>
              <a:rPr lang="ru-RU" sz="2600" dirty="0" smtClean="0"/>
              <a:t>заполнить </a:t>
            </a:r>
            <a:r>
              <a:rPr lang="ru-RU" sz="2600" dirty="0"/>
              <a:t>таблицу.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848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321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Послетекстовый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Post-reading</a:t>
            </a:r>
            <a:r>
              <a:rPr lang="ru-RU" b="1" dirty="0"/>
              <a:t>) </a:t>
            </a:r>
            <a:r>
              <a:rPr lang="ru-RU" b="1" dirty="0" smtClean="0"/>
              <a:t>этап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необходим </a:t>
            </a:r>
            <a:r>
              <a:rPr lang="ru-RU" dirty="0"/>
              <a:t>для проверки понимания прочитанного и служат средством контроля формирования умений смыслового чтения и возможным использованием полученной информации в будущем.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t="20698" b="17407"/>
          <a:stretch>
            <a:fillRect/>
          </a:stretch>
        </p:blipFill>
        <p:spPr>
          <a:xfrm>
            <a:off x="5450592" y="4571984"/>
            <a:ext cx="3693408" cy="2286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0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47149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Задания </a:t>
            </a:r>
            <a:r>
              <a:rPr lang="ru-RU" sz="2800" b="1" dirty="0" err="1" smtClean="0"/>
              <a:t>послетекстового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en-US" sz="2800" b="1" dirty="0"/>
              <a:t>Post-reading) </a:t>
            </a:r>
            <a:r>
              <a:rPr lang="ru-RU" sz="2800" b="1" dirty="0" smtClean="0"/>
              <a:t>этапа: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dirty="0"/>
              <a:t>- выявить новое из прочитанного текста;</a:t>
            </a:r>
          </a:p>
          <a:p>
            <a:pPr marL="0" indent="0" algn="just">
              <a:buNone/>
            </a:pPr>
            <a:r>
              <a:rPr lang="ru-RU" dirty="0"/>
              <a:t>- высказать свое мнение по поводу прочитанного;</a:t>
            </a:r>
          </a:p>
          <a:p>
            <a:pPr marL="0" indent="0" algn="just">
              <a:buNone/>
            </a:pPr>
            <a:r>
              <a:rPr lang="ru-RU" dirty="0"/>
              <a:t>- опровергнуть утверждения или согласиться с ними;</a:t>
            </a:r>
          </a:p>
          <a:p>
            <a:pPr marL="0" indent="0" algn="just">
              <a:buNone/>
            </a:pPr>
            <a:r>
              <a:rPr lang="ru-RU" dirty="0"/>
              <a:t>- доказать или охарактеризовать что-то;</a:t>
            </a:r>
          </a:p>
          <a:p>
            <a:pPr marL="0" indent="0" algn="just">
              <a:buNone/>
            </a:pPr>
            <a:r>
              <a:rPr lang="ru-RU" dirty="0"/>
              <a:t>- составить план текста, выделив его основные мысли;</a:t>
            </a:r>
          </a:p>
          <a:p>
            <a:pPr marL="0" indent="0" algn="just">
              <a:buNone/>
            </a:pPr>
            <a:r>
              <a:rPr lang="ru-RU" dirty="0"/>
              <a:t>- пересказать/кратко изложить содержание текста;</a:t>
            </a:r>
          </a:p>
          <a:p>
            <a:pPr marL="0" indent="0" algn="just">
              <a:buNone/>
            </a:pPr>
            <a:r>
              <a:rPr lang="ru-RU" dirty="0"/>
              <a:t>- рассказать текст от лица главного героя;</a:t>
            </a:r>
          </a:p>
          <a:p>
            <a:pPr marL="0" indent="0" algn="just">
              <a:buNone/>
            </a:pPr>
            <a:r>
              <a:rPr lang="ru-RU" dirty="0"/>
              <a:t>- вставить в текст пропущенные слова или выражения;</a:t>
            </a:r>
          </a:p>
          <a:p>
            <a:pPr marL="0" indent="0" algn="just">
              <a:buNone/>
            </a:pPr>
            <a:r>
              <a:rPr lang="ru-RU" dirty="0"/>
              <a:t>- составить </a:t>
            </a:r>
            <a:r>
              <a:rPr lang="ru-RU" dirty="0" err="1"/>
              <a:t>синквейн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097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4214818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Воспроизвести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4143380"/>
            <a:ext cx="357190" cy="285752"/>
          </a:xfrm>
          <a:prstGeom prst="actionButtonForwardNext">
            <a:avLst/>
          </a:prstGeom>
          <a:solidFill>
            <a:srgbClr val="C3B5D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rita\Documents\Corel VideoStudio Pro\16.0\uvs221031-003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773" t="17448" r="13379" b="20052"/>
          <a:stretch>
            <a:fillRect/>
          </a:stretch>
        </p:blipFill>
        <p:spPr bwMode="auto">
          <a:xfrm>
            <a:off x="857224" y="428604"/>
            <a:ext cx="74146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1500174"/>
            <a:ext cx="6357982" cy="2000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Приглашаю к сотрудничеству!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en-US" u="sng" dirty="0"/>
              <a:t>kontsevaya.vika@yandex.ru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032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35719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/>
              <a:t>Формирование </a:t>
            </a:r>
            <a:r>
              <a:rPr lang="ru-RU" sz="2800" b="1" dirty="0"/>
              <a:t>функциональной грамотности </a:t>
            </a:r>
            <a:r>
              <a:rPr lang="ru-RU" sz="2800" b="1" dirty="0" smtClean="0"/>
              <a:t> </a:t>
            </a:r>
            <a:r>
              <a:rPr lang="ru-RU" sz="2800" dirty="0" smtClean="0"/>
              <a:t>- одна </a:t>
            </a:r>
            <a:r>
              <a:rPr lang="ru-RU" sz="2800" dirty="0"/>
              <a:t>из приоритетных задач не только современного образования, но и общества в целом.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b="1" dirty="0" smtClean="0"/>
              <a:t>Уровень </a:t>
            </a:r>
            <a:r>
              <a:rPr lang="ru-RU" sz="2800" b="1" dirty="0"/>
              <a:t>сформированности функциональной грамотности </a:t>
            </a:r>
            <a:r>
              <a:rPr lang="ru-RU" sz="2800" dirty="0"/>
              <a:t>– показатель качества образования в масштабах от школьного до государственного.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929066"/>
            <a:ext cx="3357554" cy="2514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72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857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волне ликвидации безграмотности в 1957 году ЮНЕСКО впервые предложила понятия «</a:t>
            </a:r>
            <a:r>
              <a:rPr lang="ru-RU" sz="2400" b="1" dirty="0"/>
              <a:t>минимальная грамотность</a:t>
            </a:r>
            <a:r>
              <a:rPr lang="ru-RU" sz="2400" dirty="0"/>
              <a:t>» и «</a:t>
            </a:r>
            <a:r>
              <a:rPr lang="ru-RU" sz="2400" b="1" dirty="0"/>
              <a:t>функциональная грамотность</a:t>
            </a:r>
            <a:r>
              <a:rPr lang="ru-RU" sz="2400" dirty="0"/>
              <a:t>», которые первоначально предполагали наличие базовых навыков чтения, счёта и письма, позволяющих человеку решать его простейшие жизненные задачи, связанные с его функционированием в социуме.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9828" y="0"/>
            <a:ext cx="1664172" cy="1428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4572008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1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3500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Термин </a:t>
            </a:r>
            <a:r>
              <a:rPr lang="ru-RU" sz="2400" dirty="0"/>
              <a:t>«</a:t>
            </a:r>
            <a:r>
              <a:rPr lang="ru-RU" sz="2400" b="1" dirty="0"/>
              <a:t>функциональная грамотность</a:t>
            </a:r>
            <a:r>
              <a:rPr lang="ru-RU" sz="2400" dirty="0"/>
              <a:t>» впервые ввёл советский лингвист, психолог, философ и педагог Алексей Леонтьев.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«</a:t>
            </a:r>
            <a:r>
              <a:rPr lang="ru-RU" sz="2400" b="1" dirty="0"/>
              <a:t>Функционально грамотный человек </a:t>
            </a:r>
            <a:r>
              <a:rPr lang="ru-RU" sz="2400" dirty="0"/>
              <a:t>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000504"/>
            <a:ext cx="323351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356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42917"/>
            <a:ext cx="7715200" cy="4143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Виды </a:t>
            </a:r>
            <a:r>
              <a:rPr lang="ru-RU" b="1" dirty="0"/>
              <a:t>функциональной грамотности:</a:t>
            </a:r>
          </a:p>
          <a:p>
            <a:pPr marL="0" indent="0" algn="just">
              <a:buNone/>
            </a:pPr>
            <a:r>
              <a:rPr lang="ru-RU" dirty="0"/>
              <a:t>●	читательская грамотность</a:t>
            </a:r>
          </a:p>
          <a:p>
            <a:pPr marL="0" indent="0" algn="just">
              <a:buNone/>
            </a:pPr>
            <a:r>
              <a:rPr lang="ru-RU" dirty="0"/>
              <a:t>●	математическая грамотность</a:t>
            </a:r>
          </a:p>
          <a:p>
            <a:pPr marL="0" indent="0" algn="just">
              <a:buNone/>
            </a:pPr>
            <a:r>
              <a:rPr lang="ru-RU" dirty="0"/>
              <a:t>●	естественно-научная грамотность</a:t>
            </a:r>
          </a:p>
          <a:p>
            <a:pPr marL="0" indent="0" algn="just">
              <a:buNone/>
            </a:pPr>
            <a:r>
              <a:rPr lang="ru-RU" dirty="0"/>
              <a:t>●	финансовая грамотность </a:t>
            </a:r>
          </a:p>
          <a:p>
            <a:pPr marL="0" indent="0" algn="just">
              <a:buNone/>
            </a:pPr>
            <a:r>
              <a:rPr lang="ru-RU" dirty="0"/>
              <a:t>●	глобальные компетенции </a:t>
            </a:r>
          </a:p>
          <a:p>
            <a:pPr marL="0" indent="0" algn="just">
              <a:buNone/>
            </a:pPr>
            <a:r>
              <a:rPr lang="ru-RU" dirty="0"/>
              <a:t>●	</a:t>
            </a:r>
            <a:r>
              <a:rPr lang="ru-RU" dirty="0" err="1"/>
              <a:t>креативное</a:t>
            </a:r>
            <a:r>
              <a:rPr lang="ru-RU" dirty="0"/>
              <a:t> </a:t>
            </a:r>
            <a:r>
              <a:rPr lang="ru-RU" dirty="0" smtClean="0"/>
              <a:t>мышление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94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85729"/>
            <a:ext cx="8229600" cy="50720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Читательская </a:t>
            </a:r>
            <a:r>
              <a:rPr lang="ru-RU" sz="2000" b="1" dirty="0"/>
              <a:t>грамотность </a:t>
            </a:r>
            <a:r>
              <a:rPr lang="ru-RU" sz="2000" dirty="0"/>
              <a:t>– способность к чтению и пониманию учебных текстов, умение извлекать информацию из текста, интерпретировать, использовать ее при решении учебных, учебно-практических задач и в повседневной жизни. Это базовый навык функциональной грамотности.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Математическая </a:t>
            </a:r>
            <a:r>
              <a:rPr lang="ru-RU" sz="2000" b="1" dirty="0"/>
              <a:t>грамотность </a:t>
            </a:r>
            <a:r>
              <a:rPr lang="ru-RU" sz="2000" dirty="0"/>
              <a:t>– способность формулировать, применять и интерпретировать математические знания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Естественнонаучная </a:t>
            </a:r>
            <a:r>
              <a:rPr lang="ru-RU" sz="2000" b="1" dirty="0"/>
              <a:t>грамотность </a:t>
            </a:r>
            <a:r>
              <a:rPr lang="ru-RU" sz="2000" dirty="0"/>
              <a:t>–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</a:t>
            </a:r>
            <a:r>
              <a:rPr lang="ru-RU" sz="2000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408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1261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Финансовая </a:t>
            </a:r>
            <a:r>
              <a:rPr lang="ru-RU" sz="2000" b="1" dirty="0"/>
              <a:t>грамотность </a:t>
            </a:r>
            <a:r>
              <a:rPr lang="ru-RU" sz="2000" dirty="0"/>
              <a:t>– знание и понимание финансовых понятий и финансовых рисков. Включает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Креативное </a:t>
            </a:r>
            <a:r>
              <a:rPr lang="ru-RU" sz="2000" b="1" dirty="0"/>
              <a:t>мышление </a:t>
            </a:r>
            <a:r>
              <a:rPr lang="ru-RU" sz="2000" dirty="0"/>
              <a:t>– способность продуктивно участвовать в процессе выработки оценки и совершенствования идей, направленных на получение инновационных и эффективных решений, и/или нового знания, и/или эффективного выражения воображения.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Глобальные </a:t>
            </a:r>
            <a:r>
              <a:rPr lang="ru-RU" sz="2000" b="1" dirty="0"/>
              <a:t>компетенции </a:t>
            </a:r>
            <a:r>
              <a:rPr lang="ru-RU" sz="2000" dirty="0"/>
              <a:t>– способность смотреть на мировые и межкультурные вопросы критически, с разных точек зрения, чтобы понимать, как различия между людьми влияют на восприятие, суждения и представление о себе и других, и участвовать в открытом, адекватном и эффективном взаимодействии с другими людьми разного культурного происхождения на основе взаимного уважения к человеческому достоинству.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49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2145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Основная цель</a:t>
            </a:r>
            <a:r>
              <a:rPr lang="ru-RU" dirty="0" smtClean="0"/>
              <a:t> </a:t>
            </a:r>
            <a:r>
              <a:rPr lang="ru-RU" dirty="0"/>
              <a:t>обучения иностранному </a:t>
            </a:r>
            <a:r>
              <a:rPr lang="ru-RU" dirty="0" smtClean="0"/>
              <a:t>языку - формирование </a:t>
            </a:r>
            <a:r>
              <a:rPr lang="ru-RU" dirty="0"/>
              <a:t>навыков свободного общения и практического применения </a:t>
            </a:r>
            <a:r>
              <a:rPr lang="ru-RU" dirty="0" smtClean="0"/>
              <a:t>знаний</a:t>
            </a:r>
            <a:r>
              <a:rPr lang="ru-RU" dirty="0"/>
              <a:t>.</a:t>
            </a:r>
            <a:endParaRPr lang="ru-RU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0364" y="357166"/>
            <a:ext cx="253062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037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807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rita</dc:creator>
  <cp:lastModifiedBy>User</cp:lastModifiedBy>
  <cp:revision>78</cp:revision>
  <dcterms:created xsi:type="dcterms:W3CDTF">2015-12-23T15:17:11Z</dcterms:created>
  <dcterms:modified xsi:type="dcterms:W3CDTF">2022-11-13T16:02:30Z</dcterms:modified>
</cp:coreProperties>
</file>